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  <p:sldMasterId id="2147483681" r:id="rId2"/>
    <p:sldMasterId id="2147483703" r:id="rId3"/>
  </p:sldMasterIdLst>
  <p:notesMasterIdLst>
    <p:notesMasterId r:id="rId22"/>
  </p:notesMasterIdLst>
  <p:sldIdLst>
    <p:sldId id="301" r:id="rId4"/>
    <p:sldId id="331" r:id="rId5"/>
    <p:sldId id="330" r:id="rId6"/>
    <p:sldId id="332" r:id="rId7"/>
    <p:sldId id="333" r:id="rId8"/>
    <p:sldId id="334" r:id="rId9"/>
    <p:sldId id="348" r:id="rId10"/>
    <p:sldId id="335" r:id="rId11"/>
    <p:sldId id="336" r:id="rId12"/>
    <p:sldId id="337" r:id="rId13"/>
    <p:sldId id="338" r:id="rId14"/>
    <p:sldId id="343" r:id="rId15"/>
    <p:sldId id="339" r:id="rId16"/>
    <p:sldId id="340" r:id="rId17"/>
    <p:sldId id="349" r:id="rId18"/>
    <p:sldId id="351" r:id="rId19"/>
    <p:sldId id="342" r:id="rId20"/>
    <p:sldId id="35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844D354C-695E-414A-BFFD-43B377D5867B}">
          <p14:sldIdLst>
            <p14:sldId id="301"/>
            <p14:sldId id="331"/>
            <p14:sldId id="330"/>
            <p14:sldId id="332"/>
            <p14:sldId id="333"/>
            <p14:sldId id="334"/>
            <p14:sldId id="348"/>
            <p14:sldId id="335"/>
            <p14:sldId id="336"/>
            <p14:sldId id="337"/>
            <p14:sldId id="338"/>
            <p14:sldId id="343"/>
            <p14:sldId id="339"/>
            <p14:sldId id="340"/>
            <p14:sldId id="349"/>
            <p14:sldId id="351"/>
            <p14:sldId id="342"/>
            <p14:sldId id="35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89BF1-1311-4E4B-A0C3-BB3C77FC002F}" type="datetimeFigureOut">
              <a:rPr lang="zh-CN" altLang="en-US" smtClean="0"/>
              <a:t>2024/1/8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4CCA4-77C4-4D22-AD71-D6D37657F5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381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>
            <a:extLst>
              <a:ext uri="{FF2B5EF4-FFF2-40B4-BE49-F238E27FC236}">
                <a16:creationId xmlns:a16="http://schemas.microsoft.com/office/drawing/2014/main" id="{0F84F820-AD35-B695-25B0-835994955D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>
            <a:extLst>
              <a:ext uri="{FF2B5EF4-FFF2-40B4-BE49-F238E27FC236}">
                <a16:creationId xmlns:a16="http://schemas.microsoft.com/office/drawing/2014/main" id="{44D6F1F3-7B27-4CBB-9F0B-DB43FAEA20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6628" name="灯片编号占位符 3">
            <a:extLst>
              <a:ext uri="{FF2B5EF4-FFF2-40B4-BE49-F238E27FC236}">
                <a16:creationId xmlns:a16="http://schemas.microsoft.com/office/drawing/2014/main" id="{ACAF59EE-FF05-3C4D-BF03-DA68CECE85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BB87F-5834-4A7F-8D02-A45F92B83D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240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4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:a16="http://schemas.microsoft.com/office/drawing/2014/main" id="{D32168FE-2161-6C46-6F3D-CE46521325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>
            <a:extLst>
              <a:ext uri="{FF2B5EF4-FFF2-40B4-BE49-F238E27FC236}">
                <a16:creationId xmlns:a16="http://schemas.microsoft.com/office/drawing/2014/main" id="{2D821203-CC3B-76F3-0A0A-910C27ABB9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3012" name="灯片编号占位符 3">
            <a:extLst>
              <a:ext uri="{FF2B5EF4-FFF2-40B4-BE49-F238E27FC236}">
                <a16:creationId xmlns:a16="http://schemas.microsoft.com/office/drawing/2014/main" id="{FAFD1442-D734-52C2-8498-FA20E8C06A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B6C8FD-D4C4-4B76-B28D-2471D6E387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542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368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>
            <a:extLst>
              <a:ext uri="{FF2B5EF4-FFF2-40B4-BE49-F238E27FC236}">
                <a16:creationId xmlns:a16="http://schemas.microsoft.com/office/drawing/2014/main" id="{91058DB5-EBD4-C628-EC5C-8BE9A62CEA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>
            <a:extLst>
              <a:ext uri="{FF2B5EF4-FFF2-40B4-BE49-F238E27FC236}">
                <a16:creationId xmlns:a16="http://schemas.microsoft.com/office/drawing/2014/main" id="{9E6FB84F-13FC-4841-28A8-E3C07FCC47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9156" name="灯片编号占位符 3">
            <a:extLst>
              <a:ext uri="{FF2B5EF4-FFF2-40B4-BE49-F238E27FC236}">
                <a16:creationId xmlns:a16="http://schemas.microsoft.com/office/drawing/2014/main" id="{CD575B89-9797-761B-C52B-92714EC5C8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07A3A8-FAC3-4948-A7D0-DFD570D37D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>
            <a:extLst>
              <a:ext uri="{FF2B5EF4-FFF2-40B4-BE49-F238E27FC236}">
                <a16:creationId xmlns:a16="http://schemas.microsoft.com/office/drawing/2014/main" id="{F1226A97-B6E1-54F2-4592-7F0573ED913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>
            <a:extLst>
              <a:ext uri="{FF2B5EF4-FFF2-40B4-BE49-F238E27FC236}">
                <a16:creationId xmlns:a16="http://schemas.microsoft.com/office/drawing/2014/main" id="{C9B154E5-63F2-71A2-D53A-CE42950FE0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51204" name="灯片编号占位符 3">
            <a:extLst>
              <a:ext uri="{FF2B5EF4-FFF2-40B4-BE49-F238E27FC236}">
                <a16:creationId xmlns:a16="http://schemas.microsoft.com/office/drawing/2014/main" id="{278049F4-A443-A6D8-885B-23332C90AD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6F970E-93CA-4F63-BBDE-07E0FD52B5F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316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>
            <a:extLst>
              <a:ext uri="{FF2B5EF4-FFF2-40B4-BE49-F238E27FC236}">
                <a16:creationId xmlns:a16="http://schemas.microsoft.com/office/drawing/2014/main" id="{0FA5E9FF-E430-5980-63EC-4BB729A3BE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>
            <a:extLst>
              <a:ext uri="{FF2B5EF4-FFF2-40B4-BE49-F238E27FC236}">
                <a16:creationId xmlns:a16="http://schemas.microsoft.com/office/drawing/2014/main" id="{500B2219-1EF8-3B1E-5FEF-AAB69B3DE8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57348" name="灯片编号占位符 3">
            <a:extLst>
              <a:ext uri="{FF2B5EF4-FFF2-40B4-BE49-F238E27FC236}">
                <a16:creationId xmlns:a16="http://schemas.microsoft.com/office/drawing/2014/main" id="{E5C83992-1321-3D81-391F-DBC3E1EBAC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490C1B-9504-42AE-AE93-CB55C495EAE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>
            <a:extLst>
              <a:ext uri="{FF2B5EF4-FFF2-40B4-BE49-F238E27FC236}">
                <a16:creationId xmlns:a16="http://schemas.microsoft.com/office/drawing/2014/main" id="{0F84F820-AD35-B695-25B0-835994955D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>
            <a:extLst>
              <a:ext uri="{FF2B5EF4-FFF2-40B4-BE49-F238E27FC236}">
                <a16:creationId xmlns:a16="http://schemas.microsoft.com/office/drawing/2014/main" id="{44D6F1F3-7B27-4CBB-9F0B-DB43FAEA20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6628" name="灯片编号占位符 3">
            <a:extLst>
              <a:ext uri="{FF2B5EF4-FFF2-40B4-BE49-F238E27FC236}">
                <a16:creationId xmlns:a16="http://schemas.microsoft.com/office/drawing/2014/main" id="{ACAF59EE-FF05-3C4D-BF03-DA68CECE85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BB87F-5834-4A7F-8D02-A45F92B83D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268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654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96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340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>
            <a:extLst>
              <a:ext uri="{FF2B5EF4-FFF2-40B4-BE49-F238E27FC236}">
                <a16:creationId xmlns:a16="http://schemas.microsoft.com/office/drawing/2014/main" id="{26E13A1F-DDF8-02A8-DA3A-1B8A7F8812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>
            <a:extLst>
              <a:ext uri="{FF2B5EF4-FFF2-40B4-BE49-F238E27FC236}">
                <a16:creationId xmlns:a16="http://schemas.microsoft.com/office/drawing/2014/main" id="{8D1E73AA-B1A1-D86B-42C1-CEB31EEFF2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2772" name="灯片编号占位符 3">
            <a:extLst>
              <a:ext uri="{FF2B5EF4-FFF2-40B4-BE49-F238E27FC236}">
                <a16:creationId xmlns:a16="http://schemas.microsoft.com/office/drawing/2014/main" id="{456CBD5A-DEB2-8770-F127-88D63C73C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EC41FB-9CE5-4129-9E39-117AED166C5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8245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>
            <a:extLst>
              <a:ext uri="{FF2B5EF4-FFF2-40B4-BE49-F238E27FC236}">
                <a16:creationId xmlns:a16="http://schemas.microsoft.com/office/drawing/2014/main" id="{54728E38-DD73-A8AD-1093-7343B007C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>
            <a:extLst>
              <a:ext uri="{FF2B5EF4-FFF2-40B4-BE49-F238E27FC236}">
                <a16:creationId xmlns:a16="http://schemas.microsoft.com/office/drawing/2014/main" id="{4670DE32-FB9F-99CF-0785-C51172CA4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3316" name="灯片编号占位符 3">
            <a:extLst>
              <a:ext uri="{FF2B5EF4-FFF2-40B4-BE49-F238E27FC236}">
                <a16:creationId xmlns:a16="http://schemas.microsoft.com/office/drawing/2014/main" id="{0F3FA55F-A4B6-972F-86E5-292C879739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D016BB-C301-43B2-9A2A-BAB3A5A13D7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50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3877CE-A742-4195-AACA-CD12476B50F5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EB75E0-DD2A-4768-86DF-A2A0090D8FB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776103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CB8508-5177-43BA-8ABB-54020695C665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9E653-53BE-470E-BB6C-DF32463935B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00555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5BE89C-AD85-413E-AD40-FEB8C8D6C4F4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8FCE8-7E77-492F-8A36-51D7223A798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56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383669"/>
      </p:ext>
    </p:extLst>
  </p:cSld>
  <p:clrMapOvr>
    <a:masterClrMapping/>
  </p:clrMapOvr>
  <p:transition spd="slow">
    <p:cover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4806145-863E-1599-FE11-A2195DBE7AE9}"/>
              </a:ext>
            </a:extLst>
          </p:cNvPr>
          <p:cNvCxnSpPr/>
          <p:nvPr userDrawn="1"/>
        </p:nvCxnSpPr>
        <p:spPr>
          <a:xfrm>
            <a:off x="687917" y="831850"/>
            <a:ext cx="4256616" cy="79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D57F883-4052-B6AB-EC2A-AFE75435AD59}"/>
              </a:ext>
            </a:extLst>
          </p:cNvPr>
          <p:cNvCxnSpPr/>
          <p:nvPr userDrawn="1"/>
        </p:nvCxnSpPr>
        <p:spPr>
          <a:xfrm>
            <a:off x="7249584" y="839788"/>
            <a:ext cx="435186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080661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943512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6577D6-D0FD-43FC-0A46-B7C8BAD583F0}"/>
              </a:ext>
            </a:extLst>
          </p:cNvPr>
          <p:cNvSpPr/>
          <p:nvPr userDrawn="1"/>
        </p:nvSpPr>
        <p:spPr>
          <a:xfrm>
            <a:off x="0" y="0"/>
            <a:ext cx="12192000" cy="93345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pic>
        <p:nvPicPr>
          <p:cNvPr id="3" name="图片 7">
            <a:extLst>
              <a:ext uri="{FF2B5EF4-FFF2-40B4-BE49-F238E27FC236}">
                <a16:creationId xmlns:a16="http://schemas.microsoft.com/office/drawing/2014/main" id="{DB0FA08B-3C88-3670-BE12-1A84C441A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5" y="-26988"/>
            <a:ext cx="2273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141091"/>
      </p:ext>
    </p:extLst>
  </p:cSld>
  <p:clrMapOvr>
    <a:masterClrMapping/>
  </p:clrMapOvr>
  <p:transition spd="slow" advClick="0" advTm="0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923236"/>
      </p:ext>
    </p:extLst>
  </p:cSld>
  <p:clrMapOvr>
    <a:masterClrMapping/>
  </p:clrMapOvr>
  <p:transition spd="slow" advClick="0" advTm="0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948901"/>
      </p:ext>
    </p:extLst>
  </p:cSld>
  <p:clrMapOvr>
    <a:masterClrMapping/>
  </p:clrMapOvr>
  <p:transition spd="slow" advClick="0" advTm="0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372723"/>
      </p:ext>
    </p:extLst>
  </p:cSld>
  <p:clrMapOvr>
    <a:masterClrMapping/>
  </p:clrMapOvr>
  <p:transition spd="slow" advClick="0" advTm="0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659157"/>
      </p:ext>
    </p:extLst>
  </p:cSld>
  <p:clrMapOvr>
    <a:masterClrMapping/>
  </p:clrMapOvr>
  <p:transition spd="slow" advClick="0" advTm="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155486-4630-4876-AACF-7AEB894E6A12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398B0-F8B0-4855-BBCC-1863FF914BC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75205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881212"/>
      </p:ext>
    </p:extLst>
  </p:cSld>
  <p:clrMapOvr>
    <a:masterClrMapping/>
  </p:clrMapOvr>
  <p:transition spd="slow" advClick="0" advTm="0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40CEB4-E59F-1595-2E46-0B2662031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7E669-282F-45D9-A580-221D56DE0E61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1ED744-E6D8-AFC9-EA47-A0D3C603D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D22BF9-AB3C-05DE-0E8E-59C007847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77579-F6B5-4DBC-B31D-198CE61C7B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179229"/>
      </p:ext>
    </p:extLst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33BBED-CA82-1A21-414A-1FB5B0CD9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1B9B9-78AB-49C1-BC56-C60B22C63ED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6D3C0C-5B70-085D-88CF-6B53A10E9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2246CD-6BF6-2864-F953-51D52752D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EF9FE-9693-41FA-AEBC-C8EC59B568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92306"/>
      </p:ext>
    </p:extLst>
  </p:cSld>
  <p:clrMapOvr>
    <a:masterClrMapping/>
  </p:clrMapOvr>
  <p:transition spd="slow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AB486B-D61A-7D01-9188-2137DA163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30A76-9B57-4FD3-8937-97AADC3083CD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ACA3ED-1840-1DCC-D4AB-81C67919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7881D2-DB93-4FEB-AAEC-2B9373524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05AC5-E146-4BBB-ABE6-C8289C524D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794970"/>
      </p:ext>
    </p:extLst>
  </p:cSld>
  <p:clrMapOvr>
    <a:masterClrMapping/>
  </p:clrMapOvr>
  <p:transition spd="slow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1252E86-C555-45A5-85A6-5C777460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73BBE-1B3A-4353-BE23-98EBE8106BAB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85AAF791-1909-D01B-D4F0-E1A688BDB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D565E398-7DC3-F892-B4D2-834FF4516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6ABC9-F8A5-42A1-91E3-421B88DBDB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14203"/>
      </p:ext>
    </p:extLst>
  </p:cSld>
  <p:clrMapOvr>
    <a:masterClrMapping/>
  </p:clrMapOvr>
  <p:transition spd="slow">
    <p:pull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7F92D7AD-2CEB-5626-4B84-51F3003CA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56EB-4ACD-4C14-814E-1F07E4F7FCA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2CC7D7C3-CD46-3A94-3E29-29A36960D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7153DBC-8CF2-E5F9-11FE-2E2EFC3C2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53719-7B9D-4060-BDE3-88CB534CF7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048606"/>
      </p:ext>
    </p:extLst>
  </p:cSld>
  <p:clrMapOvr>
    <a:masterClrMapping/>
  </p:clrMapOvr>
  <p:transition spd="slow">
    <p:pull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F81535FF-2D3D-AF65-002B-8B3CC9AAA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6C3CF-8B25-4CE2-9333-D8B9306AA819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1669521D-DF8C-03CC-ACD4-B750604D8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0BD0926E-E84F-F25A-4A7A-CBB56CD9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C552D-8F92-484B-AA19-CA6DCF66C8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34592"/>
      </p:ext>
    </p:extLst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EB522076-487E-758E-777F-7D1B4B7F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CE94B-0B67-4618-97F4-BF5AE194930E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336B629C-815F-88BF-E65B-54C5EDED4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5B35BC95-5A6A-9338-2C93-279E5DE04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826A6A-AE3B-4763-8019-A2710D4DC0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61325"/>
      </p:ext>
    </p:extLst>
  </p:cSld>
  <p:clrMapOvr>
    <a:masterClrMapping/>
  </p:clrMapOvr>
  <p:transition spd="slow">
    <p:pull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A8119A2-59D3-6463-6EA9-C3B3275B8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A9D04-66AC-457D-8A91-853DC5775E84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F64FD49-B8A5-DC16-1E8C-5E1ACB3AF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2C7F41A-7484-B49B-B123-1E6956AD7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8DC27-C908-411F-902B-90AE5A882E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3225"/>
      </p:ext>
    </p:extLst>
  </p:cSld>
  <p:clrMapOvr>
    <a:masterClrMapping/>
  </p:clrMapOvr>
  <p:transition spd="slow">
    <p:pull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C48B99D-CAAF-4CD7-B98C-FF46A37A4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058AB-01BB-4021-BFBE-270943F74F8B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288A6E9E-2228-151C-D8CB-E1E2B973A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B62386D-ED09-D269-68B1-E0DE00612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9F1D2-519E-49C0-BD01-BD4C487667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8532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B5A1E8-DDEE-4F3F-A6D6-688647F5107D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BCE95-24D7-4F98-BBDD-05E531E4332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74612"/>
      </p:ext>
    </p:extLst>
  </p:cSld>
  <p:clrMapOvr>
    <a:masterClrMapping/>
  </p:clrMapOvr>
  <p:transition spd="slow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58BE14-7596-A87D-1F91-5D7A6DB42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514EB-0C36-44F9-A626-B77762FD1131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A8F0D9-C49D-FBE5-F8EE-496607203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15B0CE-1942-19EB-E4A9-DDE1A133D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6D5C9-EF3E-4485-BC3A-0B0DF4C168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7435"/>
      </p:ext>
    </p:extLst>
  </p:cSld>
  <p:clrMapOvr>
    <a:masterClrMapping/>
  </p:clrMapOvr>
  <p:transition spd="slow">
    <p:pull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21E4EF-FA76-9CA1-9C60-C827F2B20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17377-3595-46D7-9721-148F226AF3D0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F57D3B-D623-25A5-06C1-706DEF973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D2293-9626-41ED-B712-A22621735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6616A-4308-459A-91C0-32392790D6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81581"/>
      </p:ext>
    </p:extLst>
  </p:cSld>
  <p:clrMapOvr>
    <a:masterClrMapping/>
  </p:clrMapOvr>
  <p:transition spd="slow">
    <p:pull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0FE2406-FFAE-857A-DB41-B9806CF48650}"/>
              </a:ext>
            </a:extLst>
          </p:cNvPr>
          <p:cNvCxnSpPr/>
          <p:nvPr userDrawn="1"/>
        </p:nvCxnSpPr>
        <p:spPr>
          <a:xfrm>
            <a:off x="687388" y="831850"/>
            <a:ext cx="4256087" cy="79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594A88-D3DD-47A0-29E2-583D8414A7FF}"/>
              </a:ext>
            </a:extLst>
          </p:cNvPr>
          <p:cNvCxnSpPr/>
          <p:nvPr userDrawn="1"/>
        </p:nvCxnSpPr>
        <p:spPr>
          <a:xfrm>
            <a:off x="7248525" y="839788"/>
            <a:ext cx="435292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355569"/>
      </p:ext>
    </p:extLst>
  </p:cSld>
  <p:clrMapOvr>
    <a:masterClrMapping/>
  </p:clrMapOvr>
  <p:transition spd="slow">
    <p:pull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67503"/>
      </p:ext>
    </p:extLst>
  </p:cSld>
  <p:clrMapOvr>
    <a:masterClrMapping/>
  </p:clrMapOvr>
  <p:transition spd="slow">
    <p:pull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77B72D-3AB8-9520-D5D4-03334742D7FD}"/>
              </a:ext>
            </a:extLst>
          </p:cNvPr>
          <p:cNvSpPr/>
          <p:nvPr userDrawn="1"/>
        </p:nvSpPr>
        <p:spPr>
          <a:xfrm>
            <a:off x="0" y="0"/>
            <a:ext cx="12192000" cy="93345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pic>
        <p:nvPicPr>
          <p:cNvPr id="3" name="图片 7">
            <a:extLst>
              <a:ext uri="{FF2B5EF4-FFF2-40B4-BE49-F238E27FC236}">
                <a16:creationId xmlns:a16="http://schemas.microsoft.com/office/drawing/2014/main" id="{2D47078E-3DA1-C75A-8920-03E9BB0A58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-26988"/>
            <a:ext cx="22717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601481"/>
      </p:ext>
    </p:extLst>
  </p:cSld>
  <p:clrMapOvr>
    <a:masterClrMapping/>
  </p:clrMapOvr>
  <p:transition spd="slow" advClick="0" advTm="0">
    <p:blinds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86207761"/>
      </p:ext>
    </p:extLst>
  </p:cSld>
  <p:clrMapOvr>
    <a:masterClrMapping/>
  </p:clrMapOvr>
  <p:transition spd="slow" advClick="0" advTm="0">
    <p:blinds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242715"/>
      </p:ext>
    </p:extLst>
  </p:cSld>
  <p:clrMapOvr>
    <a:masterClrMapping/>
  </p:clrMapOvr>
  <p:transition spd="slow" advClick="0" advTm="0">
    <p:blinds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039342"/>
      </p:ext>
    </p:extLst>
  </p:cSld>
  <p:clrMapOvr>
    <a:masterClrMapping/>
  </p:clrMapOvr>
  <p:transition spd="slow" advClick="0" advTm="0">
    <p:blinds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100526"/>
      </p:ext>
    </p:extLst>
  </p:cSld>
  <p:clrMapOvr>
    <a:masterClrMapping/>
  </p:clrMapOvr>
  <p:transition spd="slow" advClick="0" advTm="0">
    <p:blinds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313920"/>
      </p:ext>
    </p:extLst>
  </p:cSld>
  <p:clrMapOvr>
    <a:masterClrMapping/>
  </p:clrMapOvr>
  <p:transition spd="slow" advClick="0" advTm="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C32038-7CC9-4040-A262-C16A456DE1A6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EEAA07-FC99-4146-8897-FF5EF95DD0A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384667"/>
      </p:ext>
    </p:extLst>
  </p:cSld>
  <p:clrMapOvr>
    <a:masterClrMapping/>
  </p:clrMapOvr>
  <p:transition spd="slow">
    <p:pull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1197976"/>
      </p:ext>
    </p:extLst>
  </p:cSld>
  <p:clrMapOvr>
    <a:masterClrMapping/>
  </p:clrMapOvr>
  <p:transition spd="slow" advClick="0" advTm="0">
    <p:blinds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665256"/>
      </p:ext>
    </p:extLst>
  </p:cSld>
  <p:clrMapOvr>
    <a:masterClrMapping/>
  </p:clrMapOvr>
  <p:transition spd="slow">
    <p:cover dir="r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A03C1-304D-6F52-0D59-AF6024FE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5751-B3D0-4E9F-B892-731304C162DD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93893-72AC-AB6A-D0AA-8DC1CFB0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97875-3FD7-A656-FE2F-5D663B60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84136-7B5E-408B-AB37-646D65264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28312"/>
      </p:ext>
    </p:extLst>
  </p:cSld>
  <p:clrMapOvr>
    <a:masterClrMapping/>
  </p:clrMapOvr>
  <p:transition spd="slow">
    <p:pull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19E13-D6C3-0DCD-893B-D580330A9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5F74F-B3FF-445D-9220-AF6F89D28F98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9DADD-12DB-D458-ED90-5A689CA1C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6FF98-0283-EBF1-0D95-6CFCA707C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9A-0FAF-4CF1-8BB1-DA8F33BB63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992201"/>
      </p:ext>
    </p:extLst>
  </p:cSld>
  <p:clrMapOvr>
    <a:masterClrMapping/>
  </p:clrMapOvr>
  <p:transition spd="slow">
    <p:pull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4F4E4-28F4-8B6B-6302-23DE60D80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C7D3B-FC66-4BB5-822E-720EBDC7F1E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851AF-2A56-E462-1DFB-A73B13230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76820-EFDA-6E15-B9E0-38A61AF20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E221-3A48-4F63-9EBB-0DB86343E5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79044"/>
      </p:ext>
    </p:extLst>
  </p:cSld>
  <p:clrMapOvr>
    <a:masterClrMapping/>
  </p:clrMapOvr>
  <p:transition spd="slow">
    <p:pull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3CE4BF-068C-15D0-BD69-3F11B992B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40688-8455-40E8-B826-3186E99CC2DA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996F2F-7D12-06C8-3878-BD20FA524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E71D11-A87C-6DA3-4EA0-E355A9D92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B9ABA-C728-4EED-990D-762CD3A323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34955"/>
      </p:ext>
    </p:extLst>
  </p:cSld>
  <p:clrMapOvr>
    <a:masterClrMapping/>
  </p:clrMapOvr>
  <p:transition spd="slow">
    <p:pull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51A2381-34A7-6275-4EF8-3C416218B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87007-9F8E-4FCE-9A19-FA290687841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874ABB-5BED-815B-9752-6F0DA26CB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58F86DD-2F84-4767-85FB-C3BA73C8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EBF87-AC8C-4588-84C6-400C8A300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8567"/>
      </p:ext>
    </p:extLst>
  </p:cSld>
  <p:clrMapOvr>
    <a:masterClrMapping/>
  </p:clrMapOvr>
  <p:transition spd="slow">
    <p:pull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DC24FB-EDBC-8898-784A-009D5F99F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2673A-B52C-4410-B2D5-1590DD76558F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4D3F8E-715F-CE01-AB1A-EFE26ABC6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ADF8A1-F116-D87D-1F80-A3E8FC88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45A90-FF9D-4B62-9C26-B853450441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1859"/>
      </p:ext>
    </p:extLst>
  </p:cSld>
  <p:clrMapOvr>
    <a:masterClrMapping/>
  </p:clrMapOvr>
  <p:transition spd="slow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A3CA1C8-C120-3729-C98B-8A8115261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B110E-7773-4EE4-874B-CBA8D36A540C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86C5E72-9FF9-4C80-322F-C49B639B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7D919C-B01C-53E9-7A69-33C33D995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09B74-845C-4CB3-A083-D725C0DD3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84319"/>
      </p:ext>
    </p:extLst>
  </p:cSld>
  <p:clrMapOvr>
    <a:masterClrMapping/>
  </p:clrMapOvr>
  <p:transition spd="slow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8700E2-28CC-9683-C9B6-50F31B1F1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CA769-FEF3-4BED-928B-A3359BC3831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7EFF79-6CCC-683E-AD41-A42EFB747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243311-CDB6-78AA-6484-6283B1C3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C1D21-09BC-4E25-A5C4-D9B507414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448273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4ABF72-FC1F-4F06-990D-2408D7B4A6BC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726B5-C1A1-4A44-826A-8EBBE61CB2A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05989"/>
      </p:ext>
    </p:extLst>
  </p:cSld>
  <p:clrMapOvr>
    <a:masterClrMapping/>
  </p:clrMapOvr>
  <p:transition spd="slow">
    <p:pull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11EC71-A591-01CF-0D3A-7E78D0A9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ADBD-0427-4A1D-BAEB-4E174CC9B649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5A521F-646A-C1A3-F010-FC9A26580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F1E841-C29E-89D9-D697-E32788484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0B03A-38B2-48EA-ACA5-F0EE7B6224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3014"/>
      </p:ext>
    </p:extLst>
  </p:cSld>
  <p:clrMapOvr>
    <a:masterClrMapping/>
  </p:clrMapOvr>
  <p:transition spd="slow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2BE8B-CAE2-E8F3-3751-C269A63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F179F-8B02-4FD6-AE3A-0B40DB4D9164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C4DEC-6713-A60B-21CA-5862EAB30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E5148-8ABB-D636-318D-BD9BE3A6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F26FF-E74A-4F01-B4A5-2A5BF55C9C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76271"/>
      </p:ext>
    </p:extLst>
  </p:cSld>
  <p:clrMapOvr>
    <a:masterClrMapping/>
  </p:clrMapOvr>
  <p:transition spd="slow">
    <p:pull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447B9-C831-DB60-BD23-22E5DBA70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A0EC-3B1A-4DCF-AED5-D0FC28DF49B9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4F48-90F8-4581-4237-D060A2A05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FA9A8-1D35-4F7C-1D1F-221939E42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43D1F-7219-4F2D-8F66-74627520AC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014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457512"/>
      </p:ext>
    </p:extLst>
  </p:cSld>
  <p:clrMapOvr>
    <a:masterClrMapping/>
  </p:clrMapOvr>
  <p:transition spd="slow">
    <p:cover dir="r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266EECE-62F7-CE41-7CF3-F2F07EA3E758}"/>
              </a:ext>
            </a:extLst>
          </p:cNvPr>
          <p:cNvCxnSpPr/>
          <p:nvPr userDrawn="1"/>
        </p:nvCxnSpPr>
        <p:spPr>
          <a:xfrm>
            <a:off x="687388" y="831850"/>
            <a:ext cx="4257675" cy="793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526F811-A9AD-3036-6DEF-F9403D6FBC19}"/>
              </a:ext>
            </a:extLst>
          </p:cNvPr>
          <p:cNvCxnSpPr/>
          <p:nvPr userDrawn="1"/>
        </p:nvCxnSpPr>
        <p:spPr>
          <a:xfrm>
            <a:off x="7250113" y="839788"/>
            <a:ext cx="435133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136498"/>
      </p:ext>
    </p:extLst>
  </p:cSld>
  <p:clrMapOvr>
    <a:masterClrMapping/>
  </p:clrMapOvr>
  <p:transition spd="slow">
    <p:pull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602159"/>
      </p:ext>
    </p:extLst>
  </p:cSld>
  <p:clrMapOvr>
    <a:masterClrMapping/>
  </p:clrMapOvr>
  <p:transition spd="slow">
    <p:pull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B3226D-1898-EC09-02EE-485FB88C1B33}"/>
              </a:ext>
            </a:extLst>
          </p:cNvPr>
          <p:cNvSpPr/>
          <p:nvPr userDrawn="1"/>
        </p:nvSpPr>
        <p:spPr>
          <a:xfrm>
            <a:off x="0" y="0"/>
            <a:ext cx="12192000" cy="933450"/>
          </a:xfrm>
          <a:prstGeom prst="rect">
            <a:avLst/>
          </a:prstGeom>
          <a:solidFill>
            <a:srgbClr val="56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7">
            <a:extLst>
              <a:ext uri="{FF2B5EF4-FFF2-40B4-BE49-F238E27FC236}">
                <a16:creationId xmlns:a16="http://schemas.microsoft.com/office/drawing/2014/main" id="{4649FE17-1F8D-B50F-7C25-F009270729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-26988"/>
            <a:ext cx="2273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879896"/>
      </p:ext>
    </p:extLst>
  </p:cSld>
  <p:clrMapOvr>
    <a:masterClrMapping/>
  </p:clrMapOvr>
  <p:transition spd="slow" advClick="0" advTm="0">
    <p:blinds dir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956200"/>
      </p:ext>
    </p:extLst>
  </p:cSld>
  <p:clrMapOvr>
    <a:masterClrMapping/>
  </p:clrMapOvr>
  <p:transition spd="slow" advClick="0" advTm="0">
    <p:blinds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586105"/>
      </p:ext>
    </p:extLst>
  </p:cSld>
  <p:clrMapOvr>
    <a:masterClrMapping/>
  </p:clrMapOvr>
  <p:transition spd="slow" advClick="0" advTm="0">
    <p:blinds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905677"/>
      </p:ext>
    </p:extLst>
  </p:cSld>
  <p:clrMapOvr>
    <a:masterClrMapping/>
  </p:clrMapOvr>
  <p:transition spd="slow" advClick="0" advTm="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1BF079-3C16-4FD6-A494-0066C0E3462D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0555F-8E69-417B-8542-BB3EA6876DD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22786"/>
      </p:ext>
    </p:extLst>
  </p:cSld>
  <p:clrMapOvr>
    <a:masterClrMapping/>
  </p:clrMapOvr>
  <p:transition spd="slow">
    <p:pull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579598"/>
      </p:ext>
    </p:extLst>
  </p:cSld>
  <p:clrMapOvr>
    <a:masterClrMapping/>
  </p:clrMapOvr>
  <p:transition spd="slow" advClick="0" advTm="0">
    <p:blinds dir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687092"/>
      </p:ext>
    </p:extLst>
  </p:cSld>
  <p:clrMapOvr>
    <a:masterClrMapping/>
  </p:clrMapOvr>
  <p:transition spd="slow" advClick="0" advTm="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369D25-6CDB-4044-8998-B1929502BD53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F49D64-490C-484E-A9EB-21BD9B6DEC5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17812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FDAB46-B66F-4837-B934-E23E044B2B9D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ABBFDC-511B-456E-8B9D-73F01EB3F17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8329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E370B2-6EC6-4FC0-9BBA-43D8020E673C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AA014D-E1D9-4722-9E47-BF0B70EEF46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355678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slideLayout" Target="../slideLayouts/slideLayout41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76AEF9-7B8F-4EED-843B-BC48B2819A6E}" type="datetimeFigureOut">
              <a:rPr lang="zh-CN" altLang="en-US" smtClean="0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296F5E-1EDD-4AFF-B301-43224EDDF2A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5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ransition spd="slow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8A3C62-96FA-A074-252D-604D67B10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656845-0473-ABCF-AA21-D84A38282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5CC338-AF45-9204-2D68-50BA1C069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8F941D-1F0C-4219-9079-BB1473E56715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56A61D-C709-F494-21DF-CD8FD676D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02E78A-CF09-18E2-74AF-8C4210976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</a:defRPr>
            </a:lvl1pPr>
          </a:lstStyle>
          <a:p>
            <a:fld id="{68D3106E-33BB-4BFD-AD27-CDD1CEC6C3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2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</p:sldLayoutIdLst>
  <p:transition spd="slow">
    <p:pull/>
  </p:transition>
  <p:txStyles>
    <p:titleStyle>
      <a:lvl1pPr algn="ctr" defTabSz="12176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5613" indent="-4556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3FFB781-1AE4-6F38-4166-A5723B9806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CDECEE7-1501-6201-7F8C-D8F8A7B64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2F5CDC-24E0-88B3-D635-83FACCD82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127B82-5723-4640-AE30-37745207DAE3}" type="datetimeFigureOut">
              <a:rPr lang="zh-CN" altLang="en-US"/>
              <a:pPr>
                <a:defRPr/>
              </a:pPr>
              <a:t>2024/1/8 Monday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ADA51-731F-BD73-1431-55015A3B2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713A0-2652-8568-6DE0-D347188EF8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010A42-84C3-40AA-8A5F-EA40AB543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6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  <p:sldLayoutId id="2147483721" r:id="rId18"/>
    <p:sldLayoutId id="2147483722" r:id="rId19"/>
    <p:sldLayoutId id="2147483723" r:id="rId20"/>
  </p:sldLayoutIdLst>
  <p:transition spd="slow">
    <p:pull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8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F068527-703A-725B-DA26-5E0D43B2CE4F}"/>
              </a:ext>
            </a:extLst>
          </p:cNvPr>
          <p:cNvSpPr/>
          <p:nvPr/>
        </p:nvSpPr>
        <p:spPr>
          <a:xfrm>
            <a:off x="0" y="3429000"/>
            <a:ext cx="12192000" cy="2438400"/>
          </a:xfrm>
          <a:prstGeom prst="rect">
            <a:avLst/>
          </a:prstGeom>
          <a:solidFill>
            <a:srgbClr val="01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大学物理</a:t>
            </a: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Ⅱ</a:t>
            </a: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实验</a:t>
            </a:r>
          </a:p>
        </p:txBody>
      </p:sp>
      <p:pic>
        <p:nvPicPr>
          <p:cNvPr id="25603" name="Picture 2" descr="C:\Users\Administrator\Desktop\微立体创业计划\001.png">
            <a:extLst>
              <a:ext uri="{FF2B5EF4-FFF2-40B4-BE49-F238E27FC236}">
                <a16:creationId xmlns:a16="http://schemas.microsoft.com/office/drawing/2014/main" id="{396D70CC-7D84-2BC2-31EC-63A393D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81000"/>
            <a:ext cx="262255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" descr="C:\Users\Administrator\Desktop\微立体创业计划\002.png">
            <a:extLst>
              <a:ext uri="{FF2B5EF4-FFF2-40B4-BE49-F238E27FC236}">
                <a16:creationId xmlns:a16="http://schemas.microsoft.com/office/drawing/2014/main" id="{259D117B-7581-579C-E156-B24FCAE89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1400" y="280988"/>
            <a:ext cx="2974975" cy="297338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EF3A6D-2362-51B6-8F25-F07F0C3F5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80" y="792281"/>
            <a:ext cx="2130734" cy="1923078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62764"/>
            <a:ext cx="1046282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电激励磁悬浮实验装置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154556" y="409567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实验仪器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868554" y="2091158"/>
            <a:ext cx="3526657" cy="1428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电激励磁悬浮实验装置主要由励磁铁芯、电涡流传感器以及辅助单元组成。</a:t>
            </a:r>
            <a:endParaRPr lang="zh-CN" altLang="en-US" sz="2000" dirty="0"/>
          </a:p>
        </p:txBody>
      </p:sp>
      <p:pic>
        <p:nvPicPr>
          <p:cNvPr id="19458" name="图片 57">
            <a:extLst>
              <a:ext uri="{FF2B5EF4-FFF2-40B4-BE49-F238E27FC236}">
                <a16:creationId xmlns:a16="http://schemas.microsoft.com/office/drawing/2014/main" id="{C1680BD5-EC4F-353A-68E3-83B690706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45" y="1462764"/>
            <a:ext cx="6256361" cy="459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22483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62764"/>
            <a:ext cx="1046282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154556" y="409567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实验仪器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858279" y="1962388"/>
            <a:ext cx="10320003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①悬浮样件：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Φ=30mm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，质量约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44.5g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Φ=30mm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，质量约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110g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Φ=35mm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，质量约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176g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钢环：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=60mm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=44mm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d=12mm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导磁螺钉：外六角，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M8×45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②测距圆盘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铝盘（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2A12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）：直径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Φ=120mm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，厚度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=4mm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不锈钢盘（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304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）：直径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Φ=120mm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，厚度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=4mm</a:t>
            </a:r>
          </a:p>
          <a:p>
            <a:pPr marL="269240" indent="26162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钢板（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）：直径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Φ=120mm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，厚度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=4mm</a:t>
            </a:r>
          </a:p>
        </p:txBody>
      </p:sp>
    </p:spTree>
    <p:extLst>
      <p:ext uri="{BB962C8B-B14F-4D97-AF65-F5344CB8AC3E}">
        <p14:creationId xmlns:p14="http://schemas.microsoft.com/office/powerpoint/2010/main" val="144038470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24A71FD9-D6B6-2140-5111-6887FFE2F95B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987" name="Picture 2">
            <a:extLst>
              <a:ext uri="{FF2B5EF4-FFF2-40B4-BE49-F238E27FC236}">
                <a16:creationId xmlns:a16="http://schemas.microsoft.com/office/drawing/2014/main" id="{53444C8F-1774-3A7E-048E-62440513B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40" r="15591" b="11446"/>
          <a:stretch>
            <a:fillRect/>
          </a:stretch>
        </p:blipFill>
        <p:spPr bwMode="auto">
          <a:xfrm>
            <a:off x="11636375" y="234950"/>
            <a:ext cx="4619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文本框 5">
            <a:extLst>
              <a:ext uri="{FF2B5EF4-FFF2-40B4-BE49-F238E27FC236}">
                <a16:creationId xmlns:a16="http://schemas.microsoft.com/office/drawing/2014/main" id="{1EA48342-DB21-10CA-6669-F83FD594C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013" y="304800"/>
            <a:ext cx="1757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B9C2D98-805C-1E9F-E20F-735DC4FA23A9}"/>
              </a:ext>
            </a:extLst>
          </p:cNvPr>
          <p:cNvSpPr/>
          <p:nvPr/>
        </p:nvSpPr>
        <p:spPr>
          <a:xfrm>
            <a:off x="879612" y="468312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gradFill>
                  <a:gsLst>
                    <a:gs pos="0">
                      <a:srgbClr val="5B9BD5">
                        <a:lumMod val="50000"/>
                      </a:srgbClr>
                    </a:gs>
                    <a:gs pos="50000">
                      <a:srgbClr val="5B9BD5"/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实验原理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26093A-D9C8-14A8-ED57-9074EDF1EFA8}"/>
              </a:ext>
            </a:extLst>
          </p:cNvPr>
          <p:cNvSpPr txBox="1"/>
          <p:nvPr/>
        </p:nvSpPr>
        <p:spPr>
          <a:xfrm>
            <a:off x="736600" y="1419225"/>
            <a:ext cx="10318750" cy="1419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69240" marR="0" lvl="0" indent="26162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该系统中，磁力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F=mg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并不是系统的稳态，若要使钢球稳定悬浮，需增加外部控制。这里使用的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是闭环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PID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的方式控制线圈的电流</a:t>
            </a:r>
            <a:r>
              <a:rPr kumimoji="0" lang="en-US" altLang="zh-CN" sz="20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，位置反馈信号是电涡流传感器提供的电压信号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1991" name="图片 116">
            <a:extLst>
              <a:ext uri="{FF2B5EF4-FFF2-40B4-BE49-F238E27FC236}">
                <a16:creationId xmlns:a16="http://schemas.microsoft.com/office/drawing/2014/main" id="{A81ED0E7-EC81-1B6B-A8A7-4218BD95F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873375"/>
            <a:ext cx="2813050" cy="36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2" name="图片 22">
            <a:extLst>
              <a:ext uri="{FF2B5EF4-FFF2-40B4-BE49-F238E27FC236}">
                <a16:creationId xmlns:a16="http://schemas.microsoft.com/office/drawing/2014/main" id="{228099E2-774B-55C4-5CBC-F592CEE37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3179763"/>
            <a:ext cx="63500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018496" y="467838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实验前准备及操作说明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786360" y="1479502"/>
            <a:ext cx="10546036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水平调节：将“水准泡”放置在铁芯上方平坦处，调节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型底座的调平脚垫，使水平泡居中，以保证磁力与重力方向基本一致，后续整个实验皆保证该状态不变（调节完后取下水准泡，放置于对应的样件盒内）。</a:t>
            </a:r>
            <a:endParaRPr lang="en-US" altLang="zh-CN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钢球的放入技巧</a:t>
            </a:r>
          </a:p>
          <a:p>
            <a:pPr marL="269240" algn="just">
              <a:lnSpc>
                <a:spcPct val="150000"/>
              </a:lnSpc>
            </a:pP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由于系统的非线性影响，要达到好的悬浮状态，在不同的距离有不同的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PID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参数，因此为保证容易的将球放入并保证较好悬浮，统一放入操作为：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PID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参数为仪器推荐的默认参数（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P=45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I=125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D=240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0" dirty="0" err="1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Vset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=3.5V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a.	Φ=30mm/Q235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空心球：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750mA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平衡电流对应标尺位置大概在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21mm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b.	Φ=30mm/Q235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实心球：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750mA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平衡电流对应标尺位置大概在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	Φ=35mm/Q235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实心球：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750mA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平衡电流对应标尺位置大概在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26mm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</a:p>
          <a:p>
            <a:pPr marL="726440" indent="-457200" algn="just">
              <a:lnSpc>
                <a:spcPct val="150000"/>
              </a:lnSpc>
              <a:buAutoNum type="arabicPeriod"/>
            </a:pPr>
            <a:endParaRPr lang="zh-CN" altLang="en-US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240" indent="261620" algn="just">
              <a:lnSpc>
                <a:spcPct val="150000"/>
              </a:lnSpc>
            </a:pPr>
            <a:endParaRPr lang="en-US" altLang="zh-CN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04524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762829" y="304393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实验操作步骤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783595" y="1109633"/>
            <a:ext cx="10546036" cy="650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）打开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ZKY-BJ0004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电流源，输出开关处于“开”状态，同时打开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ZKY-PD0019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控制仪并进入“磁悬浮特性实验”界面，查看“悬浮调整”对应的设定电压大小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Vset1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ex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3.5V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）退出“磁悬浮特性实验”界面，再次进入“传感器特性实验”界面，将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Φ=30mm/Q235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空心球吸附在铁芯下方，旋转升降杆，直到传感器输出值为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Vset1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，记录此时的标尺刻度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z0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）再次进入“磁悬浮特性实验”界面，，将球放入稳定悬浮；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）缓慢旋转升降台，每隔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测试记录一组平衡电流和标尺刻度；</a:t>
            </a:r>
            <a:endParaRPr lang="en-US" altLang="zh-CN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）将标尺刻度转换为球到铁芯的间距，整理数据，得到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空心钢球平衡特性。</a:t>
            </a:r>
          </a:p>
          <a:p>
            <a:pPr marL="269240" algn="just"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）换用其他样品钢球重复上述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~6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）操作，得到一组不同重量钢球的平衡特性的曲线簇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）根据测试结果，判断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实心球的测试值与图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中有限元数值模拟结果的差异；根据曲线簇判断磁力与间隙和电流的变化关系。</a:t>
            </a:r>
          </a:p>
          <a:p>
            <a:pPr marL="726440" indent="-457200" algn="just">
              <a:lnSpc>
                <a:spcPct val="150000"/>
              </a:lnSpc>
              <a:buAutoNum type="arabicPeriod"/>
            </a:pPr>
            <a:endParaRPr lang="zh-CN" altLang="en-US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69240" indent="261620" algn="just">
              <a:lnSpc>
                <a:spcPct val="150000"/>
              </a:lnSpc>
            </a:pPr>
            <a:endParaRPr lang="en-US" altLang="zh-CN" sz="2000" kern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16042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66E99A06-5987-026C-8610-367504C47D7F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131" name="Picture 2">
            <a:extLst>
              <a:ext uri="{FF2B5EF4-FFF2-40B4-BE49-F238E27FC236}">
                <a16:creationId xmlns:a16="http://schemas.microsoft.com/office/drawing/2014/main" id="{7D8F6010-2536-8603-E802-71559BC0E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40" r="15591" b="11446"/>
          <a:stretch>
            <a:fillRect/>
          </a:stretch>
        </p:blipFill>
        <p:spPr bwMode="auto">
          <a:xfrm>
            <a:off x="11636375" y="234950"/>
            <a:ext cx="4619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文本框 5">
            <a:extLst>
              <a:ext uri="{FF2B5EF4-FFF2-40B4-BE49-F238E27FC236}">
                <a16:creationId xmlns:a16="http://schemas.microsoft.com/office/drawing/2014/main" id="{DB22B983-3277-94C6-F0F6-AA5762C5A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013" y="304800"/>
            <a:ext cx="1757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408115-CF71-30E0-3C08-DA8AF3FE748F}"/>
              </a:ext>
            </a:extLst>
          </p:cNvPr>
          <p:cNvSpPr/>
          <p:nvPr/>
        </p:nvSpPr>
        <p:spPr>
          <a:xfrm>
            <a:off x="762830" y="304393"/>
            <a:ext cx="43396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gradFill>
                  <a:gsLst>
                    <a:gs pos="0">
                      <a:srgbClr val="5B9BD5">
                        <a:lumMod val="50000"/>
                      </a:srgbClr>
                    </a:gs>
                    <a:gs pos="50000">
                      <a:srgbClr val="5B9BD5"/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实验数据处理</a:t>
            </a:r>
          </a:p>
        </p:txBody>
      </p:sp>
      <p:sp>
        <p:nvSpPr>
          <p:cNvPr id="48134" name="文本框 10">
            <a:extLst>
              <a:ext uri="{FF2B5EF4-FFF2-40B4-BE49-F238E27FC236}">
                <a16:creationId xmlns:a16="http://schemas.microsoft.com/office/drawing/2014/main" id="{0A9C3D87-6F03-BD33-8395-6AFD1C040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713" y="1227138"/>
            <a:ext cx="6107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x=z0-z+x0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488701D-C4D6-F9F3-1B24-3927515A9A4F}"/>
              </a:ext>
            </a:extLst>
          </p:cNvPr>
          <p:cNvGraphicFramePr>
            <a:graphicFrameLocks noGrp="1"/>
          </p:cNvGraphicFramePr>
          <p:nvPr/>
        </p:nvGraphicFramePr>
        <p:xfrm>
          <a:off x="1382713" y="1901825"/>
          <a:ext cx="8128000" cy="3536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4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Z0</a:t>
                      </a:r>
                      <a:endParaRPr lang="zh-CN" altLang="en-US" sz="2400" dirty="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Z</a:t>
                      </a:r>
                      <a:endParaRPr lang="zh-CN" altLang="en-US" sz="2400" dirty="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x</a:t>
                      </a:r>
                      <a:r>
                        <a:rPr lang="zh-CN" altLang="en-US" sz="2400" dirty="0"/>
                        <a:t>间距</a:t>
                      </a:r>
                      <a:r>
                        <a:rPr lang="en-US" altLang="zh-CN" sz="2400" dirty="0"/>
                        <a:t>/mm</a:t>
                      </a:r>
                      <a:endParaRPr lang="zh-CN" altLang="en-US" sz="2400" dirty="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平衡电流</a:t>
                      </a:r>
                      <a:r>
                        <a:rPr lang="en-US" altLang="zh-CN" sz="2400" dirty="0"/>
                        <a:t>/mA</a:t>
                      </a:r>
                      <a:endParaRPr lang="zh-CN" altLang="en-US" sz="2400" dirty="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428">
                <a:tc rowSpan="7">
                  <a:txBody>
                    <a:bodyPr/>
                    <a:lstStyle/>
                    <a:p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传感器特性实验</a:t>
                      </a:r>
                      <a:endParaRPr lang="en-US" altLang="zh-CN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传感器输出值</a:t>
                      </a:r>
                      <a:r>
                        <a:rPr lang="en-US" altLang="zh-CN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3.5V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</a:t>
                      </a:r>
                      <a:endParaRPr lang="en-US" altLang="zh-CN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标尺刻度</a:t>
                      </a: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800" dirty="0">
                          <a:solidFill>
                            <a:srgbClr val="FF0000"/>
                          </a:solidFill>
                        </a:rPr>
                        <a:t>x=z0-z+x0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电涡流传感器输出电流值</a:t>
                      </a:r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34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745" marB="4574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T="45745" marB="4574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8176" name="文本框 2">
            <a:extLst>
              <a:ext uri="{FF2B5EF4-FFF2-40B4-BE49-F238E27FC236}">
                <a16:creationId xmlns:a16="http://schemas.microsoft.com/office/drawing/2014/main" id="{8E92B988-F00C-669C-ACEC-6AB7FFAB8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1289050"/>
            <a:ext cx="5186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X0=1.5mm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，铁芯下方防撞“上挡板”的厚度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8177" name="文本框 3">
            <a:extLst>
              <a:ext uri="{FF2B5EF4-FFF2-40B4-BE49-F238E27FC236}">
                <a16:creationId xmlns:a16="http://schemas.microsoft.com/office/drawing/2014/main" id="{7A93F313-5AD4-65A4-5B49-116C02AE2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1713" y="5651500"/>
            <a:ext cx="95202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填入三组实验数据：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30mm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空心球、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30mm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实心球、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35mm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实心球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B9A5CDE1-3D72-8E33-8F61-992DA7254CE3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0179" name="Picture 2">
            <a:extLst>
              <a:ext uri="{FF2B5EF4-FFF2-40B4-BE49-F238E27FC236}">
                <a16:creationId xmlns:a16="http://schemas.microsoft.com/office/drawing/2014/main" id="{F1AE7673-9BC0-85EC-CF2D-51CDC65AC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40" r="15591" b="11446"/>
          <a:stretch>
            <a:fillRect/>
          </a:stretch>
        </p:blipFill>
        <p:spPr bwMode="auto">
          <a:xfrm>
            <a:off x="11636375" y="234950"/>
            <a:ext cx="4619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文本框 5">
            <a:extLst>
              <a:ext uri="{FF2B5EF4-FFF2-40B4-BE49-F238E27FC236}">
                <a16:creationId xmlns:a16="http://schemas.microsoft.com/office/drawing/2014/main" id="{9DC432B7-78FC-4792-FC78-E4C03558B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013" y="304800"/>
            <a:ext cx="1757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9585528-98DC-3EDD-923D-9441B1309563}"/>
              </a:ext>
            </a:extLst>
          </p:cNvPr>
          <p:cNvSpPr/>
          <p:nvPr/>
        </p:nvSpPr>
        <p:spPr>
          <a:xfrm>
            <a:off x="762830" y="304393"/>
            <a:ext cx="43396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gradFill>
                  <a:gsLst>
                    <a:gs pos="0">
                      <a:srgbClr val="5B9BD5">
                        <a:lumMod val="50000"/>
                      </a:srgbClr>
                    </a:gs>
                    <a:gs pos="50000">
                      <a:srgbClr val="5B9BD5"/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实验数据处理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B4ED9A-6DD0-6E5E-AB4C-8A72EA053685}"/>
              </a:ext>
            </a:extLst>
          </p:cNvPr>
          <p:cNvSpPr txBox="1"/>
          <p:nvPr/>
        </p:nvSpPr>
        <p:spPr>
          <a:xfrm>
            <a:off x="1104900" y="1441450"/>
            <a:ext cx="61087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</a:tabLst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悬浮距离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（间距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的获得</a:t>
            </a:r>
          </a:p>
        </p:txBody>
      </p:sp>
      <p:pic>
        <p:nvPicPr>
          <p:cNvPr id="50183" name="图片 11">
            <a:extLst>
              <a:ext uri="{FF2B5EF4-FFF2-40B4-BE49-F238E27FC236}">
                <a16:creationId xmlns:a16="http://schemas.microsoft.com/office/drawing/2014/main" id="{2C3873EF-BA85-23A8-BB03-5F627EA87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2055813"/>
            <a:ext cx="4935537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6241115-CE43-7422-1C28-B3C0DC2D004E}"/>
              </a:ext>
            </a:extLst>
          </p:cNvPr>
          <p:cNvSpPr txBox="1"/>
          <p:nvPr/>
        </p:nvSpPr>
        <p:spPr>
          <a:xfrm>
            <a:off x="5759450" y="1441450"/>
            <a:ext cx="6107113" cy="4192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3340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由于电涡流传感器行程小、非线性，该实验为保证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有较大的调节范围，传感器采用下安装方式。存在积分时，对不同的标尺刻度，悬浮中传感器到钢球的距离是不变的，此时只使用了传感器单个点附近的反馈，可以认为是线性的。</a:t>
            </a:r>
          </a:p>
          <a:p>
            <a:pPr marL="53340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实际悬浮中钢球上端到铁芯下端的距离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为：</a:t>
            </a:r>
          </a:p>
          <a:p>
            <a:pPr marL="53340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x=z</a:t>
            </a:r>
            <a:r>
              <a:rPr kumimoji="0" lang="en-US" altLang="zh-CN" sz="2000" b="0" i="0" u="none" strike="noStrike" kern="1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-z+x</a:t>
            </a:r>
            <a:r>
              <a:rPr kumimoji="0" lang="en-US" altLang="zh-CN" sz="2000" b="0" i="0" u="none" strike="noStrike" kern="1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53340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</a:t>
            </a:r>
            <a:r>
              <a:rPr kumimoji="0" lang="en-US" altLang="zh-CN" sz="2000" b="0" i="0" u="none" strike="noStrike" kern="1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=1.5mm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，为铁芯下方防撞“上挡板”的厚度。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455329" y="304393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实验结论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BEAE69-4E97-F9D5-E955-B4EF07AB49B2}"/>
              </a:ext>
            </a:extLst>
          </p:cNvPr>
          <p:cNvSpPr txBox="1"/>
          <p:nvPr/>
        </p:nvSpPr>
        <p:spPr>
          <a:xfrm>
            <a:off x="1217826" y="1376738"/>
            <a:ext cx="1041799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对特定钢球（磁力等于重力——磁力不变），平衡电流随间距呈单调递增趋势；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在测试范围内，相同间距下，磁力（球重）越大，所需平衡电流越大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实心球的测量曲线和</a:t>
            </a: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实心球的模拟曲线，可以发现有限元仿真的模拟结果与实际测量值符合较好，在测试范围内偏差</a:t>
            </a: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&lt;5%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52986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89F9BD88-13DE-3122-7524-5F9AD331E96C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6323" name="Picture 2">
            <a:extLst>
              <a:ext uri="{FF2B5EF4-FFF2-40B4-BE49-F238E27FC236}">
                <a16:creationId xmlns:a16="http://schemas.microsoft.com/office/drawing/2014/main" id="{33CCFDAB-607F-1356-79B6-2B9174CFD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40" r="15591" b="11446"/>
          <a:stretch>
            <a:fillRect/>
          </a:stretch>
        </p:blipFill>
        <p:spPr bwMode="auto">
          <a:xfrm>
            <a:off x="11636375" y="234950"/>
            <a:ext cx="4619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文本框 5">
            <a:extLst>
              <a:ext uri="{FF2B5EF4-FFF2-40B4-BE49-F238E27FC236}">
                <a16:creationId xmlns:a16="http://schemas.microsoft.com/office/drawing/2014/main" id="{D5896A1B-99B5-1E63-7473-32A516357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013" y="304800"/>
            <a:ext cx="1757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B586FCC-BA75-163F-7155-C183C1A10D84}"/>
              </a:ext>
            </a:extLst>
          </p:cNvPr>
          <p:cNvSpPr/>
          <p:nvPr/>
        </p:nvSpPr>
        <p:spPr>
          <a:xfrm>
            <a:off x="762834" y="304393"/>
            <a:ext cx="433965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gradFill>
                  <a:gsLst>
                    <a:gs pos="0">
                      <a:srgbClr val="5B9BD5">
                        <a:lumMod val="50000"/>
                      </a:srgbClr>
                    </a:gs>
                    <a:gs pos="50000">
                      <a:srgbClr val="5B9BD5"/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实验误差分析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F4BD52-ABDF-04BE-3EA7-4A6EED80AEB9}"/>
              </a:ext>
            </a:extLst>
          </p:cNvPr>
          <p:cNvSpPr txBox="1"/>
          <p:nvPr/>
        </p:nvSpPr>
        <p:spPr>
          <a:xfrm>
            <a:off x="1217613" y="1376363"/>
            <a:ext cx="10418762" cy="3265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应连接交流电源而不是直流电源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实验前应检查保险丝是否完好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实验小球有磨损，存在误差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实验前水平校验有问题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室内存在空气阻力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人工估数存在误差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2667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在球还未进入完全稳定的悬浮状态时便进行测量。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F068527-703A-725B-DA26-5E0D43B2CE4F}"/>
              </a:ext>
            </a:extLst>
          </p:cNvPr>
          <p:cNvSpPr/>
          <p:nvPr/>
        </p:nvSpPr>
        <p:spPr>
          <a:xfrm>
            <a:off x="0" y="3429000"/>
            <a:ext cx="12192000" cy="2438400"/>
          </a:xfrm>
          <a:prstGeom prst="rect">
            <a:avLst/>
          </a:prstGeom>
          <a:solidFill>
            <a:srgbClr val="01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4" tIns="60941" rIns="121884" bIns="60941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电激励磁悬浮实验</a:t>
            </a:r>
          </a:p>
        </p:txBody>
      </p:sp>
      <p:pic>
        <p:nvPicPr>
          <p:cNvPr id="25603" name="Picture 2" descr="C:\Users\Administrator\Desktop\微立体创业计划\001.png">
            <a:extLst>
              <a:ext uri="{FF2B5EF4-FFF2-40B4-BE49-F238E27FC236}">
                <a16:creationId xmlns:a16="http://schemas.microsoft.com/office/drawing/2014/main" id="{396D70CC-7D84-2BC2-31EC-63A393DC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81000"/>
            <a:ext cx="262255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" descr="C:\Users\Administrator\Desktop\微立体创业计划\002.png">
            <a:extLst>
              <a:ext uri="{FF2B5EF4-FFF2-40B4-BE49-F238E27FC236}">
                <a16:creationId xmlns:a16="http://schemas.microsoft.com/office/drawing/2014/main" id="{259D117B-7581-579C-E156-B24FCAE89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1400" y="280988"/>
            <a:ext cx="2974975" cy="297338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EF3A6D-2362-51B6-8F25-F07F0C3F5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980" y="792281"/>
            <a:ext cx="2130734" cy="1923078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32527B-ED53-C9FA-249B-A9A9CA0ADF9A}"/>
              </a:ext>
            </a:extLst>
          </p:cNvPr>
          <p:cNvSpPr txBox="1"/>
          <p:nvPr/>
        </p:nvSpPr>
        <p:spPr>
          <a:xfrm>
            <a:off x="9558779" y="5429840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物理教研室  林湘军</a:t>
            </a:r>
          </a:p>
        </p:txBody>
      </p:sp>
    </p:spTree>
    <p:extLst>
      <p:ext uri="{BB962C8B-B14F-4D97-AF65-F5344CB8AC3E}">
        <p14:creationId xmlns:p14="http://schemas.microsoft.com/office/powerpoint/2010/main" val="38146742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B5BF716-3460-93AB-411F-CCF0A58F20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2" r="16250"/>
          <a:stretch/>
        </p:blipFill>
        <p:spPr bwMode="auto">
          <a:xfrm>
            <a:off x="8230614" y="2247361"/>
            <a:ext cx="3021106" cy="2745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038892" y="1548115"/>
            <a:ext cx="6699634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磁悬浮现象是指利用磁场同极相斥的原理，通过控制斥力的大小和方向使斥力和重力的大小相等，让上方的磁体悬浮于空中。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物体受地球引力，而产生一个大致指向地心的重力，如果物体所受的其他重力的反向力小于重力，那么物体就会下坠，相同时就会悬浮，大于时则升空。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两个磁性物体或磁场在靠近的时候会互相作用，同名相斥和异名相吸。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磁悬浮现象应用的主要场景有磁悬浮风力发电机和磁悬浮列车。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808306" y="409567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磁悬浮现象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2C1AEF8-98A3-33CA-B7A0-5A95E390D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088" y="3578097"/>
            <a:ext cx="4113113" cy="2735221"/>
          </a:xfrm>
          <a:prstGeom prst="rect">
            <a:avLst/>
          </a:prstGeom>
        </p:spPr>
      </p:pic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93692"/>
            <a:ext cx="1046282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磁悬浮列车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[20-21]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靠磁悬浮力来推动的列车，它通过电磁力实现列车与轨道之间的无接触的悬浮和导向，再利用直线电机产生的电磁力牵引列车运行。由于其轨道的磁力使之悬浮在空中，减少了摩擦力，行走时不同于其他列车需要接触地面，只受来自空气的阻力，高速磁悬浮列车的速度可达每小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公里以上，中低速磁悬浮则多数在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100-200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小时。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808305" y="409567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磁悬浮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列车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1172994" y="3963796"/>
            <a:ext cx="5916175" cy="1889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利用吸引力提起物体，利用排斥力托起物体，两种力都能够使物体处于悬浮状态。世界上的磁悬浮列车主要就是推斥式和吸力式这两种“悬浮”形式。</a:t>
            </a:r>
            <a:endParaRPr lang="zh-CN" altLang="en-US" sz="20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0035DF8-1C19-5FF1-09F5-BBA702F1BA8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8088"/>
          <a:stretch/>
        </p:blipFill>
        <p:spPr>
          <a:xfrm>
            <a:off x="3546831" y="2649943"/>
            <a:ext cx="6849148" cy="29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12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039430" y="1493692"/>
            <a:ext cx="10462827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利用磁的吸引力使车辆浮起来的磁悬浮列车，用的是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导轨，车辆的两侧下部向导轨的两边环抱，导轨底部安有钢板，在车辆的下部装有金属线圈，当电流从线圈中流过时，能产生磁场，这就是电磁铁。钢板在上，电磁铁在下，电磁铁的强大磁力吸引车辆向上，吸引力与车辆重力平衡时，车辆就悬浮在导轨的上方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推斥式的轨道是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形的。当列车向前运动时，车辆下面的电磁铁就使埋在轨道内的线圈中产生感应电流，使轨道内线圈也变成了电磁铁，而且它与车辆下的电磁铁产生相斥的磁力，把车辆推离轨道。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808305" y="409567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磁悬浮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列车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9E5022A-F686-0C58-BD67-1B801AE35B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174" y="2743316"/>
            <a:ext cx="5497562" cy="376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80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2C1AEF8-98A3-33CA-B7A0-5A95E390D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169" y="3211815"/>
            <a:ext cx="4113113" cy="2735221"/>
          </a:xfrm>
          <a:prstGeom prst="rect">
            <a:avLst/>
          </a:prstGeom>
        </p:spPr>
      </p:pic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93692"/>
            <a:ext cx="1046282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磁悬浮列车是一种靠磁的吸引力或排斥力来减小摩擦阻力的列车。由于轨道的磁力，列车行进时悬浮在空中，不接触轨道，因此没有与轨道的摩擦阻力，只有空气的阻力。磁悬浮列车的最高速度能够达到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500km/h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以上，而且可以大大减少噪声，人一们希望它是将来除飞机之外的另一种快速交通工具。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808305" y="409567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磁悬浮</a:t>
            </a:r>
            <a:r>
              <a:rPr lang="zh-CN" altLang="en-US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列车</a:t>
            </a:r>
            <a:endParaRPr lang="zh-CN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1172994" y="3429000"/>
            <a:ext cx="5916175" cy="1889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利用吸引力提起物体，利用排斥力托起物体，两种力都能够使物体处于悬浮状态。世界上的磁悬浮列车主要就是推斥式和吸力式这两种“悬浮”形式。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7772040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C6D08B6F-90DA-DCA8-A273-6A6F5770D55F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1747" name="Picture 2">
            <a:extLst>
              <a:ext uri="{FF2B5EF4-FFF2-40B4-BE49-F238E27FC236}">
                <a16:creationId xmlns:a16="http://schemas.microsoft.com/office/drawing/2014/main" id="{80796313-AA02-ED56-E0B9-1B825DAAD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40" r="15591" b="11446"/>
          <a:stretch>
            <a:fillRect/>
          </a:stretch>
        </p:blipFill>
        <p:spPr bwMode="auto">
          <a:xfrm>
            <a:off x="11636375" y="234950"/>
            <a:ext cx="4619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文本框 5">
            <a:extLst>
              <a:ext uri="{FF2B5EF4-FFF2-40B4-BE49-F238E27FC236}">
                <a16:creationId xmlns:a16="http://schemas.microsoft.com/office/drawing/2014/main" id="{5809415D-010B-6BFC-E4BA-021AACDFE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013" y="304800"/>
            <a:ext cx="1757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E7734D-F504-E51D-95B1-8475D53AB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13" y="1554163"/>
            <a:ext cx="9437687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在悬浮状态下，测试钢球平衡特性，研究磁力、电流、间隙的关系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CAEFAF6-26BE-9601-8561-F35FE11A6465}"/>
              </a:ext>
            </a:extLst>
          </p:cNvPr>
          <p:cNvSpPr/>
          <p:nvPr/>
        </p:nvSpPr>
        <p:spPr>
          <a:xfrm>
            <a:off x="1154554" y="409567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gradFill>
                  <a:gsLst>
                    <a:gs pos="0">
                      <a:srgbClr val="5B9BD5">
                        <a:lumMod val="50000"/>
                      </a:srgbClr>
                    </a:gs>
                    <a:gs pos="50000">
                      <a:srgbClr val="5B9BD5"/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实验目的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93692"/>
            <a:ext cx="1046282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1.ZKY-PD0019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电激励磁悬浮控制仪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154556" y="409567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实验仪器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1172994" y="2122086"/>
            <a:ext cx="4923006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电激励磁悬浮控制仪在该实验中它的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主要功能是：根据</a:t>
            </a:r>
            <a:r>
              <a:rPr lang="en-US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PD0020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电激励磁悬浮实验装置的传感器信号，输出控制信号给</a:t>
            </a:r>
            <a:r>
              <a:rPr lang="en-US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ZKY-BJ0004</a:t>
            </a:r>
            <a:r>
              <a:rPr lang="zh-CN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可控电流源。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2FAC09-3F85-D4EA-4126-94DD0558D1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407" y="1493692"/>
            <a:ext cx="4268510" cy="445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9619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离页连接符 4">
            <a:extLst>
              <a:ext uri="{FF2B5EF4-FFF2-40B4-BE49-F238E27FC236}">
                <a16:creationId xmlns:a16="http://schemas.microsoft.com/office/drawing/2014/main" id="{39460689-9AF7-8C72-4D94-A4F69950D4F1}"/>
              </a:ext>
            </a:extLst>
          </p:cNvPr>
          <p:cNvSpPr/>
          <p:nvPr/>
        </p:nvSpPr>
        <p:spPr>
          <a:xfrm rot="5400000">
            <a:off x="10555943" y="-934724"/>
            <a:ext cx="396940" cy="2875175"/>
          </a:xfrm>
          <a:prstGeom prst="flowChartOffpageConnector">
            <a:avLst/>
          </a:prstGeom>
          <a:solidFill>
            <a:srgbClr val="01478F"/>
          </a:solidFill>
          <a:ln>
            <a:solidFill>
              <a:srgbClr val="01478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A5CA7D-1670-04A2-7C7C-08B44616AF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7" t="11039" r="15591" b="11445"/>
          <a:stretch/>
        </p:blipFill>
        <p:spPr bwMode="auto">
          <a:xfrm>
            <a:off x="11635821" y="234344"/>
            <a:ext cx="461913" cy="4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3184AE-98F7-D618-C13B-ED5CABDF549E}"/>
              </a:ext>
            </a:extLst>
          </p:cNvPr>
          <p:cNvSpPr txBox="1"/>
          <p:nvPr/>
        </p:nvSpPr>
        <p:spPr>
          <a:xfrm>
            <a:off x="9878498" y="304393"/>
            <a:ext cx="175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沈阳科技学院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D9CCAF-9A50-D42C-D16F-FA441B3CAD62}"/>
              </a:ext>
            </a:extLst>
          </p:cNvPr>
          <p:cNvSpPr txBox="1"/>
          <p:nvPr/>
        </p:nvSpPr>
        <p:spPr>
          <a:xfrm>
            <a:off x="1172994" y="1462764"/>
            <a:ext cx="10462827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sz="1800" b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0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ZKY-BJ0004</a:t>
            </a:r>
            <a:r>
              <a:rPr lang="zh-CN" altLang="zh-CN" sz="2000" b="1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可控电流源</a:t>
            </a:r>
            <a:endParaRPr lang="zh-CN" altLang="zh-CN" sz="20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225B32-1F1F-1647-77AB-A2B9F7B09F91}"/>
              </a:ext>
            </a:extLst>
          </p:cNvPr>
          <p:cNvSpPr/>
          <p:nvPr/>
        </p:nvSpPr>
        <p:spPr>
          <a:xfrm>
            <a:off x="1154556" y="409567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实验仪器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13EC0-A4EC-DDC7-A5D7-C8109E4EBCFD}"/>
              </a:ext>
            </a:extLst>
          </p:cNvPr>
          <p:cNvSpPr txBox="1"/>
          <p:nvPr/>
        </p:nvSpPr>
        <p:spPr>
          <a:xfrm>
            <a:off x="891231" y="2091158"/>
            <a:ext cx="4930791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9240" indent="261620" algn="just">
              <a:lnSpc>
                <a:spcPct val="150000"/>
              </a:lnSpc>
            </a:pPr>
            <a:r>
              <a:rPr lang="zh-CN" altLang="zh-CN" sz="2000" kern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可控电流源仪器，它的</a:t>
            </a: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主要功能是：根据外部输入的控制信号，通过“电流输出”接口，给负载（该实验中负载为铁芯励磁线圈）提供可控电流。</a:t>
            </a:r>
          </a:p>
          <a:p>
            <a:pPr>
              <a:lnSpc>
                <a:spcPct val="150000"/>
              </a:lnSpc>
            </a:pPr>
            <a:endParaRPr lang="zh-CN" altLang="en-US" sz="20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9592CA-D24F-9038-F4B8-81984431D4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775312"/>
            <a:ext cx="5067780" cy="40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3268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1648</Words>
  <Application>Microsoft Office PowerPoint</Application>
  <PresentationFormat>宽屏</PresentationFormat>
  <Paragraphs>130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1_Office 主题​​</vt:lpstr>
      <vt:lpstr>1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Mingo Dream</dc:creator>
  <cp:lastModifiedBy>湘军 林</cp:lastModifiedBy>
  <cp:revision>4</cp:revision>
  <dcterms:created xsi:type="dcterms:W3CDTF">2023-10-08T14:22:26Z</dcterms:created>
  <dcterms:modified xsi:type="dcterms:W3CDTF">2024-01-08T07:42:03Z</dcterms:modified>
</cp:coreProperties>
</file>